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80" r:id="rId7"/>
    <p:sldId id="272" r:id="rId8"/>
    <p:sldId id="273" r:id="rId9"/>
    <p:sldId id="278" r:id="rId10"/>
    <p:sldId id="285" r:id="rId11"/>
    <p:sldId id="274" r:id="rId12"/>
    <p:sldId id="281" r:id="rId13"/>
    <p:sldId id="282" r:id="rId14"/>
    <p:sldId id="276" r:id="rId15"/>
    <p:sldId id="283" r:id="rId16"/>
    <p:sldId id="277" r:id="rId17"/>
    <p:sldId id="284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0AD"/>
    <a:srgbClr val="EAC342"/>
    <a:srgbClr val="0E5D86"/>
    <a:srgbClr val="00679C"/>
    <a:srgbClr val="DD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30" y="77"/>
      </p:cViewPr>
      <p:guideLst>
        <p:guide orient="horz" pos="2159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路, 建筑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648"/>
            <a:ext cx="12192000" cy="4876067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 flipH="1">
            <a:off x="-1" y="-50646"/>
            <a:ext cx="12195977" cy="695286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>
          <a:xfrm rot="10800000">
            <a:off x="0" y="3720868"/>
            <a:ext cx="12192000" cy="3181351"/>
          </a:xfrm>
          <a:custGeom>
            <a:avLst/>
            <a:gdLst>
              <a:gd name="connsiteX0" fmla="*/ 12192000 w 12192000"/>
              <a:gd name="connsiteY0" fmla="*/ 3181351 h 3181351"/>
              <a:gd name="connsiteX1" fmla="*/ 6391154 w 12192000"/>
              <a:gd name="connsiteY1" fmla="*/ 3181351 h 3181351"/>
              <a:gd name="connsiteX2" fmla="*/ 6096001 w 12192000"/>
              <a:gd name="connsiteY2" fmla="*/ 2672465 h 3181351"/>
              <a:gd name="connsiteX3" fmla="*/ 5800846 w 12192000"/>
              <a:gd name="connsiteY3" fmla="*/ 3181351 h 3181351"/>
              <a:gd name="connsiteX4" fmla="*/ 0 w 12192000"/>
              <a:gd name="connsiteY4" fmla="*/ 3181351 h 3181351"/>
              <a:gd name="connsiteX5" fmla="*/ 0 w 12192000"/>
              <a:gd name="connsiteY5" fmla="*/ 0 h 3181351"/>
              <a:gd name="connsiteX6" fmla="*/ 12192000 w 12192000"/>
              <a:gd name="connsiteY6" fmla="*/ 0 h 3181351"/>
              <a:gd name="connsiteX7" fmla="*/ 12192000 w 12192000"/>
              <a:gd name="connsiteY7" fmla="*/ 3181351 h 3181351"/>
              <a:gd name="connsiteX0-1" fmla="*/ 12192000 w 12192000"/>
              <a:gd name="connsiteY0-2" fmla="*/ 3181351 h 3181351"/>
              <a:gd name="connsiteX1-3" fmla="*/ 6391154 w 12192000"/>
              <a:gd name="connsiteY1-4" fmla="*/ 3181351 h 3181351"/>
              <a:gd name="connsiteX2-5" fmla="*/ 6096001 w 12192000"/>
              <a:gd name="connsiteY2-6" fmla="*/ 2895985 h 3181351"/>
              <a:gd name="connsiteX3-7" fmla="*/ 5800846 w 12192000"/>
              <a:gd name="connsiteY3-8" fmla="*/ 3181351 h 3181351"/>
              <a:gd name="connsiteX4-9" fmla="*/ 0 w 12192000"/>
              <a:gd name="connsiteY4-10" fmla="*/ 3181351 h 3181351"/>
              <a:gd name="connsiteX5-11" fmla="*/ 0 w 12192000"/>
              <a:gd name="connsiteY5-12" fmla="*/ 0 h 3181351"/>
              <a:gd name="connsiteX6-13" fmla="*/ 12192000 w 12192000"/>
              <a:gd name="connsiteY6-14" fmla="*/ 0 h 3181351"/>
              <a:gd name="connsiteX7-15" fmla="*/ 12192000 w 12192000"/>
              <a:gd name="connsiteY7-16" fmla="*/ 3181351 h 3181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3181351">
                <a:moveTo>
                  <a:pt x="12192000" y="3181351"/>
                </a:moveTo>
                <a:lnTo>
                  <a:pt x="6391154" y="3181351"/>
                </a:lnTo>
                <a:lnTo>
                  <a:pt x="6096001" y="2895985"/>
                </a:lnTo>
                <a:lnTo>
                  <a:pt x="5800846" y="3181351"/>
                </a:lnTo>
                <a:lnTo>
                  <a:pt x="0" y="318135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1813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267825" y="2619374"/>
            <a:ext cx="2114550" cy="21145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9390408" y="2741957"/>
            <a:ext cx="1869384" cy="1869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图片包含 游戏机, 房间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80" y="2700745"/>
            <a:ext cx="1994704" cy="1951807"/>
          </a:xfrm>
          <a:prstGeom prst="rect">
            <a:avLst/>
          </a:prstGeom>
        </p:spPr>
      </p:pic>
      <p:pic>
        <p:nvPicPr>
          <p:cNvPr id="24" name="图片 23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/>
          <a:stretch>
            <a:fillRect/>
          </a:stretch>
        </p:blipFill>
        <p:spPr>
          <a:xfrm>
            <a:off x="660400" y="193657"/>
            <a:ext cx="2142803" cy="849699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09625" y="4115986"/>
            <a:ext cx="9144000" cy="1500404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4400" b="0" kern="1200" spc="200" noProof="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南京信息工程大学</a:t>
            </a:r>
            <a:br>
              <a:rPr kumimoji="0" lang="en-US" altLang="zh-CN" sz="4400" b="1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</a:br>
            <a:r>
              <a:rPr kumimoji="0" lang="zh-CN" altLang="en-US" sz="4400" b="1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学术答辩通用</a:t>
            </a:r>
            <a:r>
              <a:rPr kumimoji="0" lang="en-US" altLang="zh-CN" sz="4400" b="1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PPT</a:t>
            </a:r>
            <a:r>
              <a:rPr kumimoji="0" lang="zh-CN" altLang="en-US" sz="4400" b="1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模板</a:t>
            </a:r>
            <a:endParaRPr kumimoji="0" lang="zh-CN" altLang="en-US" sz="4400" b="1" i="0" u="none" strike="noStrike" kern="1200" cap="none" spc="200" normalizeH="0" baseline="0" noProof="0">
              <a:ln>
                <a:noFill/>
              </a:ln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799584"/>
            <a:ext cx="9144000" cy="365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600" kern="1200" spc="200" noProof="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答辩人：魏子奇  指导老师：</a:t>
            </a:r>
            <a:r>
              <a:rPr kumimoji="0" lang="en-US" altLang="zh-CN" sz="16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XXX  </a:t>
            </a:r>
            <a:r>
              <a:rPr kumimoji="0" lang="zh-CN" altLang="en-US" sz="16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专业：</a:t>
            </a:r>
            <a:r>
              <a:rPr kumimoji="0" lang="en-US" altLang="zh-CN" sz="16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XXX</a:t>
            </a:r>
            <a:endParaRPr kumimoji="0" lang="en-US" altLang="zh-CN" sz="1600" b="0" i="0" u="none" strike="noStrike" kern="1200" cap="none" spc="200" normalizeH="0" baseline="0" noProof="0">
              <a:ln>
                <a:noFill/>
              </a:ln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 rot="1377023">
            <a:off x="327670" y="5046309"/>
            <a:ext cx="8128765" cy="3556561"/>
          </a:xfrm>
          <a:custGeom>
            <a:avLst/>
            <a:gdLst>
              <a:gd name="connsiteX0" fmla="*/ 0 w 8020114"/>
              <a:gd name="connsiteY0" fmla="*/ 3396143 h 3509023"/>
              <a:gd name="connsiteX1" fmla="*/ 8020114 w 8020114"/>
              <a:gd name="connsiteY1" fmla="*/ 0 h 3509023"/>
              <a:gd name="connsiteX2" fmla="*/ 8020114 w 8020114"/>
              <a:gd name="connsiteY2" fmla="*/ 133121 h 3509023"/>
              <a:gd name="connsiteX3" fmla="*/ 47799 w 8020114"/>
              <a:gd name="connsiteY3" fmla="*/ 3509023 h 3509023"/>
              <a:gd name="connsiteX4" fmla="*/ 0 w 8020114"/>
              <a:gd name="connsiteY4" fmla="*/ 3396143 h 350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114" h="3509023">
                <a:moveTo>
                  <a:pt x="0" y="3396143"/>
                </a:moveTo>
                <a:lnTo>
                  <a:pt x="8020114" y="0"/>
                </a:lnTo>
                <a:lnTo>
                  <a:pt x="8020114" y="133121"/>
                </a:lnTo>
                <a:lnTo>
                  <a:pt x="47799" y="3509023"/>
                </a:lnTo>
                <a:lnTo>
                  <a:pt x="0" y="3396143"/>
                </a:lnTo>
                <a:close/>
              </a:path>
            </a:pathLst>
          </a:cu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/>
        </p:nvSpPr>
        <p:spPr>
          <a:xfrm rot="1377023">
            <a:off x="9020858" y="6139278"/>
            <a:ext cx="3061561" cy="1409307"/>
          </a:xfrm>
          <a:custGeom>
            <a:avLst/>
            <a:gdLst>
              <a:gd name="connsiteX0" fmla="*/ 1 w 3061561"/>
              <a:gd name="connsiteY0" fmla="*/ 1276186 h 1409307"/>
              <a:gd name="connsiteX1" fmla="*/ 3013762 w 3061561"/>
              <a:gd name="connsiteY1" fmla="*/ 0 h 1409307"/>
              <a:gd name="connsiteX2" fmla="*/ 3061561 w 3061561"/>
              <a:gd name="connsiteY2" fmla="*/ 112879 h 1409307"/>
              <a:gd name="connsiteX3" fmla="*/ 0 w 3061561"/>
              <a:gd name="connsiteY3" fmla="*/ 1409307 h 1409307"/>
              <a:gd name="connsiteX4" fmla="*/ 1 w 3061561"/>
              <a:gd name="connsiteY4" fmla="*/ 1276186 h 140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1561" h="1409307">
                <a:moveTo>
                  <a:pt x="1" y="1276186"/>
                </a:moveTo>
                <a:lnTo>
                  <a:pt x="3013762" y="0"/>
                </a:lnTo>
                <a:lnTo>
                  <a:pt x="3061561" y="112879"/>
                </a:lnTo>
                <a:lnTo>
                  <a:pt x="0" y="1409307"/>
                </a:lnTo>
                <a:lnTo>
                  <a:pt x="1" y="1276186"/>
                </a:lnTo>
                <a:close/>
              </a:path>
            </a:pathLst>
          </a:custGeom>
          <a:solidFill>
            <a:srgbClr val="EA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8872139" y="6425910"/>
            <a:ext cx="322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70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明德格物  立己达人</a:t>
            </a:r>
            <a:endParaRPr lang="en-US" altLang="zh-CN" sz="1600" spc="70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草, 户外, 建筑, 红色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0"/>
            <a:ext cx="12192000" cy="69745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图片包含 游戏机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  <p:sp>
        <p:nvSpPr>
          <p:cNvPr id="36" name="文本框 35"/>
          <p:cNvSpPr txBox="1"/>
          <p:nvPr userDrawn="1"/>
        </p:nvSpPr>
        <p:spPr>
          <a:xfrm>
            <a:off x="4483087" y="6352415"/>
            <a:ext cx="322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70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明德格物  立己达人</a:t>
            </a:r>
            <a:endParaRPr lang="en-US" altLang="zh-CN" sz="1600" spc="70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37" name="标题"/>
          <p:cNvSpPr>
            <a:spLocks noGrp="1"/>
          </p:cNvSpPr>
          <p:nvPr>
            <p:ph type="title" hasCustomPrompt="1"/>
          </p:nvPr>
        </p:nvSpPr>
        <p:spPr>
          <a:xfrm>
            <a:off x="2098188" y="2850814"/>
            <a:ext cx="7995622" cy="679982"/>
          </a:xfrm>
          <a:noFill/>
        </p:spPr>
        <p:txBody>
          <a:bodyPr>
            <a:noAutofit/>
          </a:bodyPr>
          <a:lstStyle>
            <a:lvl1pPr algn="ctr">
              <a:defRPr sz="4800" b="1">
                <a:gradFill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zh-CN" altLang="en-US"/>
              <a:t>感谢您的指导！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2098188" y="3660309"/>
            <a:ext cx="7995622" cy="497714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altLang="zh-CN" sz="2000" b="0" i="0" u="none" strike="noStrike" kern="1200" cap="none" spc="20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en-US" altLang="zh-CN"/>
              <a:t>Thank you for your guidance and support!</a:t>
            </a:r>
            <a:endParaRPr lang="en-US" altLang="zh-CN"/>
          </a:p>
        </p:txBody>
      </p:sp>
      <p:sp>
        <p:nvSpPr>
          <p:cNvPr id="42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2098188" y="4193067"/>
            <a:ext cx="7995622" cy="497714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altLang="zh-CN" sz="2000" b="0" i="0" u="none" strike="noStrike" kern="1200" cap="none" spc="20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algn="ctr"/>
            <a:r>
              <a:rPr kumimoji="0" lang="zh-CN" altLang="en-US" sz="20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答辩人：魏子奇  指导老师：</a:t>
            </a:r>
            <a:r>
              <a:rPr kumimoji="0" lang="en-US" altLang="zh-CN" sz="20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XXX  </a:t>
            </a:r>
            <a:r>
              <a:rPr kumimoji="0" lang="zh-CN" altLang="en-US" sz="20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专业：</a:t>
            </a:r>
            <a:r>
              <a:rPr kumimoji="0" lang="en-US" altLang="zh-CN" sz="2000" b="0" i="0" u="none" strike="noStrike" kern="1200" cap="none" spc="20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XXX</a:t>
            </a:r>
            <a:endParaRPr kumimoji="0" lang="en-US" altLang="zh-CN" sz="2000" b="0" i="0" u="none" strike="noStrike" kern="1200" cap="none" spc="200" normalizeH="0" baseline="0" noProof="0">
              <a:ln>
                <a:noFill/>
              </a:ln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0" y="6448424"/>
            <a:ext cx="12192000" cy="462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6800271" y="1000252"/>
            <a:ext cx="4731329" cy="5166517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679C"/>
              </a:buClr>
              <a:buFont typeface="+mj-lt"/>
              <a:buAutoNum type="arabicPeriod"/>
              <a:defRPr sz="28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</p:txBody>
      </p:sp>
      <p:pic>
        <p:nvPicPr>
          <p:cNvPr id="9" name="图片 8" descr="图片包含 游戏机, 标志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3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10731" r="31804" b="28177"/>
          <a:stretch>
            <a:fillRect/>
          </a:stretch>
        </p:blipFill>
        <p:spPr>
          <a:xfrm>
            <a:off x="1660236" y="4113659"/>
            <a:ext cx="2606963" cy="274434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660400" y="1028700"/>
            <a:ext cx="3378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目录</a:t>
            </a:r>
            <a:b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CONTENTS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户外, 建筑, 飞机, 大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4" r="14634"/>
          <a:stretch>
            <a:fillRect/>
          </a:stretch>
        </p:blipFill>
        <p:spPr>
          <a:xfrm>
            <a:off x="0" y="0"/>
            <a:ext cx="5161280" cy="689652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5161280" cy="68965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4276725" y="4333874"/>
            <a:ext cx="2114550" cy="211455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4399308" y="4456457"/>
            <a:ext cx="1869384" cy="1869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, 房间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48" y="4415245"/>
            <a:ext cx="1994704" cy="1951807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1048824" y="1789143"/>
            <a:ext cx="677108" cy="2889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>
                <a:solidFill>
                  <a:srgbClr val="00679C">
                    <a:alpha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>
              <a:solidFill>
                <a:srgbClr val="00679C">
                  <a:alpha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231704" y="1664522"/>
            <a:ext cx="664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0067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400" b="1">
              <a:solidFill>
                <a:srgbClr val="0067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9"/>
          <a:stretch>
            <a:fillRect/>
          </a:stretch>
        </p:blipFill>
        <p:spPr>
          <a:xfrm>
            <a:off x="9784080" y="315125"/>
            <a:ext cx="1695450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045464" y="246630"/>
            <a:ext cx="7995622" cy="67998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79C"/>
                </a:solidFill>
              </a:defRPr>
            </a:lvl1pPr>
          </a:lstStyle>
          <a:p>
            <a:r>
              <a:rPr lang="zh-CN" altLang="en-US" dirty="0"/>
              <a:t>自我介绍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4224" y="385700"/>
            <a:ext cx="285971" cy="401840"/>
            <a:chOff x="997527" y="407322"/>
            <a:chExt cx="304019" cy="192291"/>
          </a:xfrm>
          <a:solidFill>
            <a:srgbClr val="00679C"/>
          </a:solidFill>
        </p:grpSpPr>
        <p:sp>
          <p:nvSpPr>
            <p:cNvPr id="9" name="矩形 8"/>
            <p:cNvSpPr/>
            <p:nvPr/>
          </p:nvSpPr>
          <p:spPr>
            <a:xfrm>
              <a:off x="997527" y="407322"/>
              <a:ext cx="182882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1660" y="407322"/>
              <a:ext cx="69886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  <p:sp>
        <p:nvSpPr>
          <p:cNvPr id="14" name="椭圆 13"/>
          <p:cNvSpPr/>
          <p:nvPr userDrawn="1"/>
        </p:nvSpPr>
        <p:spPr>
          <a:xfrm>
            <a:off x="1948995" y="2059537"/>
            <a:ext cx="2114550" cy="2114550"/>
          </a:xfrm>
          <a:prstGeom prst="ellipse">
            <a:avLst/>
          </a:prstGeom>
          <a:noFill/>
          <a:ln w="38100">
            <a:solidFill>
              <a:srgbClr val="006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 hasCustomPrompt="1"/>
          </p:nvPr>
        </p:nvSpPr>
        <p:spPr>
          <a:xfrm>
            <a:off x="2115294" y="2225836"/>
            <a:ext cx="1781951" cy="1781951"/>
          </a:xfrm>
          <a:prstGeom prst="ellipse">
            <a:avLst/>
          </a:prstGeom>
        </p:spPr>
        <p:txBody>
          <a:bodyPr/>
          <a:lstStyle/>
          <a:p>
            <a:r>
              <a:rPr lang="zh-CN" altLang="en-US" dirty="0"/>
              <a:t>单击添加照片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008881" y="1858962"/>
            <a:ext cx="2346960" cy="68103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gradFill>
                  <a:gsLst>
                    <a:gs pos="0">
                      <a:srgbClr val="2660AD"/>
                    </a:gs>
                    <a:gs pos="100000">
                      <a:srgbClr val="0E5D8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zh-CN" altLang="en-US" dirty="0"/>
              <a:t>姓名：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5008881" y="3072911"/>
            <a:ext cx="5116432" cy="1670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个人概况</a:t>
            </a:r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7915089" y="2241422"/>
            <a:ext cx="1791477" cy="298577"/>
          </a:xfr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CN" altLang="en-US" sz="1400" dirty="0"/>
              <a:t>英文名或其他信息</a:t>
            </a:r>
            <a:endParaRPr lang="zh-CN" altLang="en-US" sz="14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建筑与房屋的城市空拍图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7" b="1"/>
          <a:stretch>
            <a:fillRect/>
          </a:stretch>
        </p:blipFill>
        <p:spPr>
          <a:xfrm>
            <a:off x="0" y="3429000"/>
            <a:ext cx="12192000" cy="3471671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 flipH="1">
            <a:off x="-3982" y="3429001"/>
            <a:ext cx="12195977" cy="347167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49451" y="1805672"/>
            <a:ext cx="3639652" cy="755408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CN" altLang="en-US" sz="3200" b="1" kern="1200" dirty="0">
                <a:solidFill>
                  <a:srgbClr val="0067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节标题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260908" y="2540126"/>
            <a:ext cx="3628194" cy="2996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800" kern="1200" dirty="0">
                <a:solidFill>
                  <a:srgbClr val="0067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标题英文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2747010" y="1805672"/>
            <a:ext cx="213982" cy="1034139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755690" y="345182"/>
            <a:ext cx="2186131" cy="29531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 b="1">
                <a:solidFill>
                  <a:srgbClr val="00679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0" name="平行四边形 29"/>
          <p:cNvSpPr/>
          <p:nvPr userDrawn="1"/>
        </p:nvSpPr>
        <p:spPr>
          <a:xfrm>
            <a:off x="2995260" y="1805671"/>
            <a:ext cx="109961" cy="1034139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  <p:pic>
        <p:nvPicPr>
          <p:cNvPr id="15" name="图片 14" descr="图片包含 游戏机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45464" y="246630"/>
            <a:ext cx="7995622" cy="67998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79C"/>
                </a:solidFill>
              </a:defRPr>
            </a:lvl1pPr>
          </a:lstStyle>
          <a:p>
            <a:r>
              <a:rPr lang="zh-CN" altLang="en-US"/>
              <a:t>学校介绍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224" y="1253330"/>
            <a:ext cx="10768702" cy="4802029"/>
          </a:xfrm>
        </p:spPr>
        <p:txBody>
          <a:bodyPr>
            <a:normAutofit/>
          </a:bodyPr>
          <a:lstStyle>
            <a:lvl1pPr indent="0">
              <a:lnSpc>
                <a:spcPct val="150000"/>
              </a:lnSpc>
              <a:defRPr sz="2000"/>
            </a:lvl1pPr>
            <a:lvl2pPr indent="0">
              <a:lnSpc>
                <a:spcPct val="150000"/>
              </a:lnSpc>
              <a:defRPr sz="2000"/>
            </a:lvl2pPr>
            <a:lvl3pPr indent="0">
              <a:lnSpc>
                <a:spcPct val="150000"/>
              </a:lnSpc>
              <a:defRPr sz="2000"/>
            </a:lvl3pPr>
            <a:lvl4pPr indent="0">
              <a:lnSpc>
                <a:spcPct val="150000"/>
              </a:lnSpc>
              <a:defRPr sz="2000"/>
            </a:lvl4pPr>
            <a:lvl5pPr indent="0">
              <a:lnSpc>
                <a:spcPct val="150000"/>
              </a:lnSpc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764224" y="385700"/>
            <a:ext cx="285971" cy="401840"/>
            <a:chOff x="997527" y="407322"/>
            <a:chExt cx="304019" cy="192291"/>
          </a:xfrm>
          <a:solidFill>
            <a:srgbClr val="00679C"/>
          </a:solidFill>
        </p:grpSpPr>
        <p:sp>
          <p:nvSpPr>
            <p:cNvPr id="14" name="矩形 13"/>
            <p:cNvSpPr/>
            <p:nvPr/>
          </p:nvSpPr>
          <p:spPr>
            <a:xfrm>
              <a:off x="997527" y="407322"/>
              <a:ext cx="182882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231660" y="407322"/>
              <a:ext cx="69886" cy="192291"/>
            </a:xfrm>
            <a:prstGeom prst="rect">
              <a:avLst/>
            </a:prstGeom>
            <a:solidFill>
              <a:srgbClr val="006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045464" y="246630"/>
            <a:ext cx="7995622" cy="67998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79C"/>
                </a:solidFill>
              </a:defRPr>
            </a:lvl1pPr>
          </a:lstStyle>
          <a:p>
            <a:r>
              <a:rPr lang="zh-CN" altLang="en-US"/>
              <a:t>学校介绍</a:t>
            </a:r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4224" y="385700"/>
            <a:ext cx="285971" cy="401840"/>
            <a:chOff x="997527" y="407322"/>
            <a:chExt cx="304019" cy="192291"/>
          </a:xfrm>
          <a:solidFill>
            <a:srgbClr val="00679C"/>
          </a:solidFill>
        </p:grpSpPr>
        <p:sp>
          <p:nvSpPr>
            <p:cNvPr id="9" name="矩形 8"/>
            <p:cNvSpPr/>
            <p:nvPr/>
          </p:nvSpPr>
          <p:spPr>
            <a:xfrm>
              <a:off x="997527" y="407322"/>
              <a:ext cx="182882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1660" y="407322"/>
              <a:ext cx="69886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045464" y="246630"/>
            <a:ext cx="7995622" cy="67998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79C"/>
                </a:solidFill>
              </a:defRPr>
            </a:lvl1pPr>
          </a:lstStyle>
          <a:p>
            <a:r>
              <a:rPr lang="zh-CN" altLang="en-US" dirty="0"/>
              <a:t>三段式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4224" y="385700"/>
            <a:ext cx="285971" cy="401840"/>
            <a:chOff x="997527" y="407322"/>
            <a:chExt cx="304019" cy="192291"/>
          </a:xfrm>
          <a:solidFill>
            <a:srgbClr val="00679C"/>
          </a:solidFill>
        </p:grpSpPr>
        <p:sp>
          <p:nvSpPr>
            <p:cNvPr id="9" name="矩形 8"/>
            <p:cNvSpPr/>
            <p:nvPr/>
          </p:nvSpPr>
          <p:spPr>
            <a:xfrm>
              <a:off x="997527" y="407322"/>
              <a:ext cx="182882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1660" y="407322"/>
              <a:ext cx="69886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310062" y="1600200"/>
            <a:ext cx="2150967" cy="679983"/>
          </a:xfrm>
          <a:solidFill>
            <a:srgbClr val="00679C"/>
          </a:solidFill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17169" y="1600200"/>
            <a:ext cx="6462362" cy="117951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defRPr sz="1800" spc="100" baseline="0"/>
            </a:lvl1pPr>
          </a:lstStyle>
          <a:p>
            <a:pPr lvl="0"/>
            <a:r>
              <a:rPr lang="zh-CN" altLang="en-US" dirty="0"/>
              <a:t>关键词解读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10062" y="2956214"/>
            <a:ext cx="2150967" cy="679983"/>
          </a:xfrm>
          <a:solidFill>
            <a:srgbClr val="00679C"/>
          </a:solidFill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6" hasCustomPrompt="1"/>
          </p:nvPr>
        </p:nvSpPr>
        <p:spPr>
          <a:xfrm>
            <a:off x="5017169" y="2956214"/>
            <a:ext cx="6462362" cy="117951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defRPr sz="1800" spc="100" baseline="0"/>
            </a:lvl1pPr>
          </a:lstStyle>
          <a:p>
            <a:pPr lvl="0"/>
            <a:r>
              <a:rPr lang="zh-CN" altLang="en-US" dirty="0"/>
              <a:t>关键词解读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2310061" y="4312228"/>
            <a:ext cx="2150967" cy="679983"/>
          </a:xfrm>
          <a:solidFill>
            <a:srgbClr val="00679C"/>
          </a:solidFill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8" hasCustomPrompt="1"/>
          </p:nvPr>
        </p:nvSpPr>
        <p:spPr>
          <a:xfrm>
            <a:off x="5017169" y="4312228"/>
            <a:ext cx="6462362" cy="117951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defRPr sz="1800" spc="100" baseline="0"/>
            </a:lvl1pPr>
          </a:lstStyle>
          <a:p>
            <a:pPr lvl="0"/>
            <a:r>
              <a:rPr lang="zh-CN" altLang="en-US" dirty="0"/>
              <a:t>关键词解读</a:t>
            </a:r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4532247" y="1599445"/>
            <a:ext cx="109961" cy="679983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  <p:sp>
        <p:nvSpPr>
          <p:cNvPr id="20" name="平行四边形 19"/>
          <p:cNvSpPr/>
          <p:nvPr userDrawn="1"/>
        </p:nvSpPr>
        <p:spPr>
          <a:xfrm>
            <a:off x="4532247" y="2952261"/>
            <a:ext cx="109961" cy="679983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4532247" y="4305077"/>
            <a:ext cx="109961" cy="679983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045464" y="246630"/>
            <a:ext cx="7995622" cy="67998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679C"/>
                </a:solidFill>
              </a:defRPr>
            </a:lvl1pPr>
          </a:lstStyle>
          <a:p>
            <a:r>
              <a:rPr lang="zh-CN" altLang="en-US" dirty="0"/>
              <a:t>图文对比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4224" y="385700"/>
            <a:ext cx="285971" cy="401840"/>
            <a:chOff x="997527" y="407322"/>
            <a:chExt cx="304019" cy="192291"/>
          </a:xfrm>
          <a:solidFill>
            <a:srgbClr val="00679C"/>
          </a:solidFill>
        </p:grpSpPr>
        <p:sp>
          <p:nvSpPr>
            <p:cNvPr id="9" name="矩形 8"/>
            <p:cNvSpPr/>
            <p:nvPr/>
          </p:nvSpPr>
          <p:spPr>
            <a:xfrm>
              <a:off x="997527" y="407322"/>
              <a:ext cx="182882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231660" y="407322"/>
              <a:ext cx="69886" cy="192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  <p:sp>
        <p:nvSpPr>
          <p:cNvPr id="12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65158" y="1474787"/>
            <a:ext cx="2930525" cy="4359275"/>
          </a:xfr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88380" y="1793830"/>
            <a:ext cx="2209800" cy="644525"/>
          </a:xfrm>
          <a:solidFill>
            <a:srgbClr val="00679C"/>
          </a:solidFill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88380" y="2671297"/>
            <a:ext cx="6113832" cy="8577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88380" y="4615175"/>
            <a:ext cx="6113832" cy="8577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  <a:endParaRPr lang="zh-CN" altLang="en-US" dirty="0"/>
          </a:p>
        </p:txBody>
      </p:sp>
      <p:sp>
        <p:nvSpPr>
          <p:cNvPr id="16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4588380" y="3715852"/>
            <a:ext cx="2209800" cy="644525"/>
          </a:xfrm>
          <a:solidFill>
            <a:srgbClr val="00679C"/>
          </a:solidFill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平行四边形 16"/>
          <p:cNvSpPr/>
          <p:nvPr userDrawn="1"/>
        </p:nvSpPr>
        <p:spPr>
          <a:xfrm>
            <a:off x="6870440" y="1787869"/>
            <a:ext cx="109961" cy="650486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  <p:sp>
        <p:nvSpPr>
          <p:cNvPr id="18" name="平行四边形 17"/>
          <p:cNvSpPr/>
          <p:nvPr userDrawn="1"/>
        </p:nvSpPr>
        <p:spPr>
          <a:xfrm>
            <a:off x="6870440" y="3715853"/>
            <a:ext cx="109961" cy="644524"/>
          </a:xfrm>
          <a:prstGeom prst="parallelogram">
            <a:avLst>
              <a:gd name="adj" fmla="val 0"/>
            </a:avLst>
          </a:pr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79C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图片包含 游戏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76" y="315125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76E49-9724-474A-8966-F1C3FFBFE9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11F8-5303-4A94-A92A-CB6DAF68212A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 rot="1377023">
            <a:off x="327670" y="5046309"/>
            <a:ext cx="8128765" cy="3556561"/>
          </a:xfrm>
          <a:custGeom>
            <a:avLst/>
            <a:gdLst>
              <a:gd name="connsiteX0" fmla="*/ 0 w 8020114"/>
              <a:gd name="connsiteY0" fmla="*/ 3396143 h 3509023"/>
              <a:gd name="connsiteX1" fmla="*/ 8020114 w 8020114"/>
              <a:gd name="connsiteY1" fmla="*/ 0 h 3509023"/>
              <a:gd name="connsiteX2" fmla="*/ 8020114 w 8020114"/>
              <a:gd name="connsiteY2" fmla="*/ 133121 h 3509023"/>
              <a:gd name="connsiteX3" fmla="*/ 47799 w 8020114"/>
              <a:gd name="connsiteY3" fmla="*/ 3509023 h 3509023"/>
              <a:gd name="connsiteX4" fmla="*/ 0 w 8020114"/>
              <a:gd name="connsiteY4" fmla="*/ 3396143 h 350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114" h="3509023">
                <a:moveTo>
                  <a:pt x="0" y="3396143"/>
                </a:moveTo>
                <a:lnTo>
                  <a:pt x="8020114" y="0"/>
                </a:lnTo>
                <a:lnTo>
                  <a:pt x="8020114" y="133121"/>
                </a:lnTo>
                <a:lnTo>
                  <a:pt x="47799" y="3509023"/>
                </a:lnTo>
                <a:lnTo>
                  <a:pt x="0" y="3396143"/>
                </a:lnTo>
                <a:close/>
              </a:path>
            </a:pathLst>
          </a:custGeom>
          <a:solidFill>
            <a:srgbClr val="00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1377023">
            <a:off x="9020858" y="6139278"/>
            <a:ext cx="3061561" cy="1409307"/>
          </a:xfrm>
          <a:custGeom>
            <a:avLst/>
            <a:gdLst>
              <a:gd name="connsiteX0" fmla="*/ 1 w 3061561"/>
              <a:gd name="connsiteY0" fmla="*/ 1276186 h 1409307"/>
              <a:gd name="connsiteX1" fmla="*/ 3013762 w 3061561"/>
              <a:gd name="connsiteY1" fmla="*/ 0 h 1409307"/>
              <a:gd name="connsiteX2" fmla="*/ 3061561 w 3061561"/>
              <a:gd name="connsiteY2" fmla="*/ 112879 h 1409307"/>
              <a:gd name="connsiteX3" fmla="*/ 0 w 3061561"/>
              <a:gd name="connsiteY3" fmla="*/ 1409307 h 1409307"/>
              <a:gd name="connsiteX4" fmla="*/ 1 w 3061561"/>
              <a:gd name="connsiteY4" fmla="*/ 1276186 h 140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1561" h="1409307">
                <a:moveTo>
                  <a:pt x="1" y="1276186"/>
                </a:moveTo>
                <a:lnTo>
                  <a:pt x="3013762" y="0"/>
                </a:lnTo>
                <a:lnTo>
                  <a:pt x="3061561" y="112879"/>
                </a:lnTo>
                <a:lnTo>
                  <a:pt x="0" y="1409307"/>
                </a:lnTo>
                <a:lnTo>
                  <a:pt x="1" y="1276186"/>
                </a:lnTo>
                <a:close/>
              </a:path>
            </a:pathLst>
          </a:custGeom>
          <a:solidFill>
            <a:srgbClr val="EA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8872139" y="6425910"/>
            <a:ext cx="322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70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明德格物  立己达人</a:t>
            </a:r>
            <a:endParaRPr lang="en-US" altLang="zh-CN" sz="1600" spc="70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29.xml"/><Relationship Id="rId2" Type="http://schemas.openxmlformats.org/officeDocument/2006/relationships/tags" Target="../tags/tag11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altLang="zh-CN" b="1">
                <a:solidFill>
                  <a:prstClr val="black">
                    <a:lumMod val="65000"/>
                    <a:lumOff val="35000"/>
                  </a:prstClr>
                </a:solidFill>
              </a:rPr>
              <a:t>ResNet</a:t>
            </a:r>
            <a:r>
              <a:rPr b="1">
                <a:solidFill>
                  <a:prstClr val="black">
                    <a:lumMod val="65000"/>
                    <a:lumOff val="35000"/>
                  </a:prstClr>
                </a:solidFill>
              </a:rPr>
              <a:t>网络汇报</a:t>
            </a:r>
            <a:endParaRPr lang="zh-CN" altLang="en-US" b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汇报</a:t>
            </a:r>
            <a:r>
              <a:rPr lang="zh-CN" altLang="en-US"/>
              <a:t>人：</a:t>
            </a:r>
            <a:r>
              <a:rPr lang="zh-CN" altLang="en-US" dirty="0"/>
              <a:t>孙一城  指导老师：张健</a:t>
            </a:r>
            <a:r>
              <a:rPr lang="en-US" altLang="zh-CN" dirty="0"/>
              <a:t>  </a:t>
            </a:r>
            <a:r>
              <a:rPr lang="zh-CN" altLang="en-US" dirty="0"/>
              <a:t>时间：</a:t>
            </a:r>
            <a:r>
              <a:rPr dirty="0"/>
              <a:t>2025/10/22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210" y="1283335"/>
            <a:ext cx="5676265" cy="296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 dirty="0"/>
              <a:t>残差块</a:t>
            </a:r>
            <a:r>
              <a:rPr lang="zh-CN" altLang="en-US" sz="2000" b="1" dirty="0">
                <a:sym typeface="+mn-ea"/>
              </a:rPr>
              <a:t>(ResNet Block)</a:t>
            </a:r>
            <a:r>
              <a:rPr lang="zh-CN" altLang="en-US" sz="2000" b="1" dirty="0"/>
              <a:t>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/>
              <a:t>1. Basic Block: 主要用于构建浅层ResNet网络，包含</a:t>
            </a:r>
            <a:r>
              <a:rPr lang="zh-CN" altLang="en-US" sz="2000" dirty="0"/>
              <a:t>2个卷积层和快捷连接。</a:t>
            </a:r>
            <a:endParaRPr lang="zh-CN" altLang="en-US" sz="2000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/>
              <a:t>2.BottleNeck</a:t>
            </a:r>
            <a:r>
              <a:rPr lang="en-US" altLang="zh-CN" sz="2000" dirty="0"/>
              <a:t> Block</a:t>
            </a:r>
            <a:r>
              <a:rPr lang="zh-CN" altLang="en-US" sz="2000" dirty="0"/>
              <a:t>：主要用于构建深层ResNet网络，包含3个卷积层和快捷连接，可以通过第一个</a:t>
            </a:r>
            <a:r>
              <a:rPr lang="en-US" altLang="zh-CN" sz="2000" dirty="0"/>
              <a:t>1x1</a:t>
            </a:r>
            <a:r>
              <a:rPr lang="zh-CN" altLang="en-US" sz="2000" dirty="0"/>
              <a:t>卷积核的</a:t>
            </a:r>
            <a:r>
              <a:rPr lang="zh-CN" altLang="en-US" sz="2000" dirty="0"/>
              <a:t>卷积层控制参数量。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190" y="1019810"/>
            <a:ext cx="5591175" cy="29819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5210" y="4519930"/>
            <a:ext cx="11019155" cy="988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 b="1" dirty="0">
                <a:sym typeface="+mn-ea"/>
              </a:rPr>
              <a:t>快捷连接(</a:t>
            </a:r>
            <a:r>
              <a:rPr lang="en-US" altLang="zh-CN" sz="2000" b="1" dirty="0">
                <a:sym typeface="+mn-ea"/>
              </a:rPr>
              <a:t>shortcut connection</a:t>
            </a:r>
            <a:r>
              <a:rPr lang="zh-CN" altLang="en-US" sz="2000" b="1" dirty="0">
                <a:sym typeface="+mn-ea"/>
              </a:rPr>
              <a:t>)</a:t>
            </a:r>
            <a:r>
              <a:rPr lang="zh-CN" altLang="en-US" sz="2000" b="1" dirty="0"/>
              <a:t>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/>
              <a:t>主要负责将输入数据</a:t>
            </a:r>
            <a:r>
              <a:rPr lang="en-US" altLang="zh-CN" sz="2000" dirty="0"/>
              <a:t>x</a:t>
            </a:r>
            <a:r>
              <a:rPr lang="zh-CN" altLang="en-US" sz="2000" dirty="0"/>
              <a:t>的尺寸进行变换，使其可以与残差</a:t>
            </a:r>
            <a:r>
              <a:rPr lang="en-US" altLang="zh-CN" sz="2000" dirty="0"/>
              <a:t>F(x)</a:t>
            </a:r>
            <a:r>
              <a:rPr lang="zh-CN" altLang="en-US" sz="2000" dirty="0"/>
              <a:t>相加。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2354580"/>
            <a:ext cx="10380345" cy="4051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210" y="833120"/>
            <a:ext cx="10368280" cy="191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dirty="0"/>
              <a:t>ResNet</a:t>
            </a:r>
            <a:r>
              <a:rPr lang="zh-CN" altLang="en-US" sz="2000" b="1" dirty="0"/>
              <a:t>网络：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/>
              <a:t>由</a:t>
            </a:r>
            <a:r>
              <a:rPr lang="zh-CN" altLang="en-US" sz="2000" b="1" dirty="0"/>
              <a:t>卷积层、残差层、全连接层</a:t>
            </a:r>
            <a:r>
              <a:rPr lang="zh-CN" altLang="en-US" sz="2000" dirty="0"/>
              <a:t>构成，其中每个残差层由多个残差块组成，残差层间的残差块个数不同，通道数</a:t>
            </a:r>
            <a:r>
              <a:rPr lang="zh-CN" altLang="en-US" sz="2000" dirty="0"/>
              <a:t>也不同，每经过一个残差层，数据尺寸就可能变化，通道数翻倍、分辨率减半，</a:t>
            </a:r>
            <a:r>
              <a:rPr lang="zh-CN" altLang="en-US" sz="2000" dirty="0"/>
              <a:t>见</a:t>
            </a:r>
            <a:r>
              <a:rPr lang="zh-CN" altLang="en-US" sz="2000" dirty="0"/>
              <a:t>下表。</a:t>
            </a:r>
            <a:endParaRPr lang="zh-CN" altLang="en-US" sz="2000" dirty="0"/>
          </a:p>
        </p:txBody>
      </p:sp>
      <p:sp>
        <p:nvSpPr>
          <p:cNvPr id="6" name="下箭头 5"/>
          <p:cNvSpPr/>
          <p:nvPr/>
        </p:nvSpPr>
        <p:spPr>
          <a:xfrm>
            <a:off x="6512560" y="2296160"/>
            <a:ext cx="395605" cy="450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2354580"/>
            <a:ext cx="10380345" cy="4051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210" y="1283335"/>
            <a:ext cx="10368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>
              <a:buClrTx/>
              <a:buSzTx/>
              <a:buFontTx/>
            </a:pPr>
            <a:r>
              <a:rPr lang="zh-CN" altLang="en-US" sz="2000" dirty="0"/>
              <a:t>以</a:t>
            </a:r>
            <a:r>
              <a:rPr lang="en-US" altLang="zh-CN" sz="2000" dirty="0"/>
              <a:t>50</a:t>
            </a:r>
            <a:r>
              <a:rPr lang="zh-CN" altLang="en-US" sz="2000" dirty="0"/>
              <a:t>层</a:t>
            </a:r>
            <a:r>
              <a:rPr lang="en-US" altLang="zh-CN" sz="2000" dirty="0"/>
              <a:t>ResNet</a:t>
            </a:r>
            <a:r>
              <a:rPr lang="zh-CN" altLang="en-US" sz="2000" dirty="0"/>
              <a:t>举例，输入</a:t>
            </a:r>
            <a:r>
              <a:rPr lang="en-US" altLang="zh-CN" sz="2000" dirty="0"/>
              <a:t>[224, 224, 3]</a:t>
            </a:r>
            <a:r>
              <a:rPr lang="zh-CN" altLang="en-US" sz="2000" dirty="0"/>
              <a:t>的</a:t>
            </a:r>
            <a:r>
              <a:rPr lang="en-US" altLang="zh-CN" sz="2000" dirty="0"/>
              <a:t>RGB</a:t>
            </a:r>
            <a:r>
              <a:rPr lang="zh-CN" altLang="en-US" sz="2000" dirty="0"/>
              <a:t>图像，</a:t>
            </a:r>
            <a:r>
              <a:rPr lang="en-US" altLang="zh-CN" sz="2000" dirty="0"/>
              <a:t>conv1+pooling-&gt;[56, 56, 64]</a:t>
            </a:r>
            <a:r>
              <a:rPr lang="zh-CN" altLang="en-US" sz="2000" dirty="0"/>
              <a:t>，</a:t>
            </a:r>
            <a:r>
              <a:rPr lang="en-US" altLang="zh-CN" sz="2000" dirty="0"/>
              <a:t>conv2-&gt;[56, 56, 256]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bottleneck</a:t>
            </a:r>
            <a:r>
              <a:rPr lang="zh-CN" altLang="en-US" sz="2000" dirty="0"/>
              <a:t>），</a:t>
            </a:r>
            <a:r>
              <a:rPr lang="en-US" altLang="zh-CN" sz="2000" dirty="0"/>
              <a:t>conv3-&gt;[28, 28, 512]</a:t>
            </a:r>
            <a:r>
              <a:rPr lang="zh-CN" altLang="en-US" sz="2000" dirty="0"/>
              <a:t>，</a:t>
            </a:r>
            <a:r>
              <a:rPr lang="en-US" altLang="zh-CN" sz="2000" dirty="0"/>
              <a:t>conv4-&gt;[14, 14, 1024]</a:t>
            </a:r>
            <a:r>
              <a:rPr lang="zh-CN" altLang="en-US" sz="2000" dirty="0"/>
              <a:t>，</a:t>
            </a:r>
            <a:r>
              <a:rPr lang="en-US" altLang="zh-CN" sz="2000" dirty="0"/>
              <a:t>conv5-&gt;[7, 7, 2048]</a:t>
            </a:r>
            <a:r>
              <a:rPr lang="zh-CN" altLang="en-US" sz="2000" dirty="0"/>
              <a:t>，</a:t>
            </a:r>
            <a:r>
              <a:rPr lang="en-US" altLang="zh-CN" sz="2000" dirty="0"/>
              <a:t>avgpooling+fc-&gt;[num_classes]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495" y="1924050"/>
            <a:ext cx="684530" cy="387667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6512560" y="2296160"/>
            <a:ext cx="395605" cy="45085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t>展示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论文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论文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1740" y="926465"/>
            <a:ext cx="9748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Diabetic Retinopathy Detection Using ResNet-50 and ResNet-152 Deep Learning Approach</a:t>
            </a:r>
            <a:endParaRPr lang="en-US" altLang="zh-CN" b="1"/>
          </a:p>
          <a:p>
            <a:pPr algn="ctr"/>
            <a:r>
              <a:rPr lang="zh-CN" altLang="en-US" b="1"/>
              <a:t>基于</a:t>
            </a:r>
            <a:r>
              <a:rPr lang="en-US" altLang="zh-CN" b="1"/>
              <a:t>ResNet-50</a:t>
            </a:r>
            <a:r>
              <a:rPr lang="zh-CN" altLang="en-US" b="1"/>
              <a:t>和</a:t>
            </a:r>
            <a:r>
              <a:rPr lang="en-US" altLang="zh-CN" b="1"/>
              <a:t>ResNet-152</a:t>
            </a:r>
            <a:r>
              <a:rPr lang="zh-CN" altLang="en-US" b="1"/>
              <a:t>深度学习方法的糖尿病视网膜病变检测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74370" y="2172335"/>
            <a:ext cx="10843260" cy="410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这篇论文主要研究利用深度学习模型（特别是</a:t>
            </a:r>
            <a:r>
              <a:rPr lang="en-US" altLang="zh-CN"/>
              <a:t> ResNet-50 </a:t>
            </a:r>
            <a:r>
              <a:rPr lang="zh-CN" altLang="en-US"/>
              <a:t>和</a:t>
            </a:r>
            <a:r>
              <a:rPr lang="en-US" altLang="zh-CN"/>
              <a:t> ResNet-152</a:t>
            </a:r>
            <a:r>
              <a:rPr lang="zh-CN" altLang="en-US"/>
              <a:t>）对糖尿病视网膜病变（</a:t>
            </a:r>
            <a:r>
              <a:rPr lang="en-US" altLang="zh-CN"/>
              <a:t>Diabetic Retinopathy, DR</a:t>
            </a:r>
            <a:r>
              <a:rPr lang="zh-CN" altLang="en-US"/>
              <a:t>）进行自动检测与分级。</a:t>
            </a:r>
            <a:r>
              <a:rPr lang="zh-CN" altLang="en-US">
                <a:sym typeface="+mn-ea"/>
              </a:rPr>
              <a:t>该论文提出了一种基于</a:t>
            </a:r>
            <a:r>
              <a:rPr lang="en-US" altLang="zh-CN">
                <a:sym typeface="+mn-ea"/>
              </a:rPr>
              <a:t> ResNet-50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ResNet-152 </a:t>
            </a:r>
            <a:r>
              <a:rPr lang="zh-CN" altLang="en-US">
                <a:sym typeface="+mn-ea"/>
              </a:rPr>
              <a:t>微调的自动化糖尿病视网膜病变分级系统，结合图像预处理与数据增强策略，在五分类任务中分别达到</a:t>
            </a:r>
            <a:r>
              <a:rPr lang="en-US" altLang="zh-CN">
                <a:sym typeface="+mn-ea"/>
              </a:rPr>
              <a:t> 87.5%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89.3% </a:t>
            </a:r>
            <a:r>
              <a:rPr lang="zh-CN" altLang="en-US">
                <a:sym typeface="+mn-ea"/>
              </a:rPr>
              <a:t>的准确率。</a:t>
            </a:r>
            <a:endParaRPr lang="zh-CN" altLang="en-US"/>
          </a:p>
          <a:p>
            <a:pPr indent="457200"/>
            <a:r>
              <a:rPr lang="zh-CN" altLang="en-US"/>
              <a:t>背景：</a:t>
            </a:r>
            <a:endParaRPr lang="zh-CN" altLang="en-US"/>
          </a:p>
          <a:p>
            <a:pPr indent="457200"/>
            <a:r>
              <a:rPr lang="zh-CN" altLang="en-US"/>
              <a:t>糖尿病视网膜病变是糖尿病患者致盲的主要可预防原因，但传统诊断依赖眼科医生人工检查眼底图像，成本高、效率低，且在资源匮乏地区难以普及。</a:t>
            </a:r>
            <a:endParaRPr lang="zh-CN" altLang="en-US"/>
          </a:p>
          <a:p>
            <a:pPr indent="457200"/>
            <a:r>
              <a:rPr lang="zh-CN" altLang="en-US"/>
              <a:t>模型架构：</a:t>
            </a:r>
            <a:endParaRPr lang="zh-CN" altLang="en-US"/>
          </a:p>
          <a:p>
            <a:pPr indent="457200"/>
            <a:r>
              <a:rPr lang="en-US" altLang="zh-CN"/>
              <a:t>ResNet-50</a:t>
            </a:r>
            <a:r>
              <a:rPr lang="zh-CN" altLang="en-US"/>
              <a:t>：微调预训练模型，替换全连接层为自定义分类头（</a:t>
            </a:r>
            <a:r>
              <a:rPr lang="en-US" altLang="zh-CN"/>
              <a:t>GAP + </a:t>
            </a:r>
            <a:r>
              <a:rPr lang="zh-CN" altLang="en-US"/>
              <a:t>多层全连接</a:t>
            </a:r>
            <a:r>
              <a:rPr lang="en-US" altLang="zh-CN"/>
              <a:t> + Dropout + Softmax</a:t>
            </a:r>
            <a:r>
              <a:rPr lang="zh-CN" altLang="en-US"/>
              <a:t>），冻结浅层，仅训练深层。</a:t>
            </a:r>
            <a:endParaRPr lang="zh-CN" altLang="en-US"/>
          </a:p>
          <a:p>
            <a:pPr indent="457200"/>
            <a:r>
              <a:rPr lang="en-US" altLang="zh-CN"/>
              <a:t>ResNet-152</a:t>
            </a:r>
            <a:r>
              <a:rPr lang="zh-CN" altLang="en-US"/>
              <a:t>：更深的网络结构，用于捕捉更细微的病变特征，同样进行微调。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论文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21740" y="926465"/>
            <a:ext cx="9748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Plant Disease Detection using ResNet</a:t>
            </a:r>
            <a:endParaRPr lang="en-US" altLang="zh-CN" b="1"/>
          </a:p>
          <a:p>
            <a:pPr algn="ctr"/>
            <a:r>
              <a:rPr lang="zh-CN" altLang="en-US" b="1"/>
              <a:t>利用</a:t>
            </a:r>
            <a:r>
              <a:rPr lang="en-US" altLang="zh-CN" b="1"/>
              <a:t>ResNet</a:t>
            </a:r>
            <a:r>
              <a:rPr lang="zh-CN" altLang="en-US" b="1"/>
              <a:t>进行植物病害检测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74370" y="2172335"/>
            <a:ext cx="10843260" cy="410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这篇论文主要研究利用</a:t>
            </a:r>
            <a:r>
              <a:rPr lang="en-US" altLang="zh-CN"/>
              <a:t> ResNet-50 </a:t>
            </a:r>
            <a:r>
              <a:rPr lang="zh-CN" altLang="en-US"/>
              <a:t>深度学习模型对植物叶片病害（特别是番茄和苹果叶片）进行自动识别与分类。该论文验证了</a:t>
            </a:r>
            <a:r>
              <a:rPr lang="en-US" altLang="zh-CN"/>
              <a:t> ResNet-50 </a:t>
            </a:r>
            <a:r>
              <a:rPr lang="zh-CN" altLang="en-US"/>
              <a:t>在植物病害图像分类任务中的强大性能，通过迁移学习和数据增强，在番茄</a:t>
            </a:r>
            <a:r>
              <a:rPr lang="en-US" altLang="zh-CN"/>
              <a:t>/</a:t>
            </a:r>
            <a:r>
              <a:rPr lang="zh-CN" altLang="en-US"/>
              <a:t>苹果叶片病害识别中实现了</a:t>
            </a:r>
            <a:r>
              <a:rPr lang="en-US" altLang="zh-CN"/>
              <a:t> 96% </a:t>
            </a:r>
            <a:r>
              <a:rPr lang="zh-CN" altLang="en-US"/>
              <a:t>以上的高准确率。</a:t>
            </a:r>
            <a:endParaRPr lang="zh-CN" altLang="en-US"/>
          </a:p>
          <a:p>
            <a:pPr indent="457200"/>
            <a:r>
              <a:rPr lang="zh-CN" altLang="en-US"/>
              <a:t>背景：</a:t>
            </a:r>
            <a:endParaRPr lang="zh-CN" altLang="en-US"/>
          </a:p>
          <a:p>
            <a:pPr indent="457200"/>
            <a:r>
              <a:rPr lang="zh-CN" altLang="en-US"/>
              <a:t>农业中，植物病害（如真菌、细菌感染）导致</a:t>
            </a:r>
            <a:r>
              <a:rPr lang="en-US" altLang="zh-CN"/>
              <a:t> 15–25% </a:t>
            </a:r>
            <a:r>
              <a:rPr lang="zh-CN" altLang="en-US"/>
              <a:t>的作物损失，但传统诊断依赖专家肉眼观察，主观性强、耗时长、成本高，尤其在资源有限地区难以推广。</a:t>
            </a:r>
            <a:endParaRPr lang="zh-CN" altLang="en-US"/>
          </a:p>
          <a:p>
            <a:pPr indent="457200"/>
            <a:r>
              <a:rPr lang="zh-CN" altLang="en-US"/>
              <a:t>模型架构：</a:t>
            </a:r>
            <a:endParaRPr lang="zh-CN" altLang="en-US"/>
          </a:p>
          <a:p>
            <a:pPr indent="457200"/>
            <a:r>
              <a:rPr lang="zh-CN" altLang="en-US"/>
              <a:t>采用</a:t>
            </a:r>
            <a:r>
              <a:rPr lang="en-US" altLang="zh-CN"/>
              <a:t> </a:t>
            </a:r>
            <a:r>
              <a:rPr lang="zh-CN" altLang="en-US"/>
              <a:t>预训练的</a:t>
            </a:r>
            <a:r>
              <a:rPr lang="en-US" altLang="zh-CN"/>
              <a:t> ResNet-50 </a:t>
            </a:r>
            <a:r>
              <a:rPr lang="zh-CN" altLang="en-US"/>
              <a:t>作为主干网络，利用迁移学习（</a:t>
            </a:r>
            <a:r>
              <a:rPr lang="en-US" altLang="zh-CN"/>
              <a:t>Transfer Learning</a:t>
            </a:r>
            <a:r>
              <a:rPr lang="zh-CN" altLang="en-US"/>
              <a:t>）进行微调。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感谢您的指导！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Thank you for your support and guidance!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汇报人：孙一城  指导老师：张健</a:t>
            </a:r>
            <a:r>
              <a:rPr lang="en-US" altLang="zh-CN"/>
              <a:t>  </a:t>
            </a:r>
            <a:r>
              <a:rPr lang="zh-CN" altLang="en-US"/>
              <a:t>时间：</a:t>
            </a:r>
            <a:r>
              <a:t>2025/10/22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ResNet</a:t>
            </a:r>
            <a:r>
              <a:rPr lang="zh-CN" altLang="en-US"/>
              <a:t>原理</a:t>
            </a:r>
            <a:r>
              <a:rPr lang="en-US" altLang="zh-CN"/>
              <a:t>&amp;</a:t>
            </a:r>
            <a:r>
              <a:rPr lang="zh-CN" altLang="en-US"/>
              <a:t>实现</a:t>
            </a:r>
            <a:endParaRPr lang="en-US" altLang="zh-CN"/>
          </a:p>
          <a:p>
            <a:r>
              <a:rPr lang="en-US" altLang="zh-CN"/>
              <a:t>ResNet</a:t>
            </a:r>
            <a:r>
              <a:rPr lang="zh-CN" altLang="en-US"/>
              <a:t>展示</a:t>
            </a:r>
            <a:endParaRPr lang="zh-CN" altLang="en-US"/>
          </a:p>
          <a:p>
            <a:r>
              <a:rPr lang="zh-CN" altLang="en-US"/>
              <a:t>论文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t>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/>
              <a:t>背景：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残差网络（</a:t>
            </a:r>
            <a:r>
              <a:rPr lang="en-US" altLang="zh-CN" dirty="0"/>
              <a:t>ResNet, Residual Network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由</a:t>
            </a:r>
            <a:r>
              <a:rPr lang="en-US" altLang="zh-CN" dirty="0"/>
              <a:t> </a:t>
            </a:r>
            <a:r>
              <a:rPr lang="zh-CN" altLang="en-US" dirty="0"/>
              <a:t>何恺明（</a:t>
            </a:r>
            <a:r>
              <a:rPr lang="en-US" altLang="zh-CN" dirty="0"/>
              <a:t>Kaiming He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等人于</a:t>
            </a:r>
            <a:r>
              <a:rPr lang="en-US" altLang="zh-CN" dirty="0"/>
              <a:t> 2015 </a:t>
            </a:r>
            <a:r>
              <a:rPr lang="zh-CN" altLang="en-US" dirty="0"/>
              <a:t>年</a:t>
            </a:r>
            <a:r>
              <a:rPr lang="en-US" altLang="zh-CN" dirty="0"/>
              <a:t> </a:t>
            </a:r>
            <a:r>
              <a:rPr lang="zh-CN" altLang="en-US" dirty="0"/>
              <a:t>在微软研究院（</a:t>
            </a:r>
            <a:r>
              <a:rPr lang="en-US" altLang="zh-CN" dirty="0"/>
              <a:t>Microsoft Research</a:t>
            </a:r>
            <a:r>
              <a:rPr lang="zh-CN" altLang="en-US" dirty="0"/>
              <a:t>）提出。他们在论文</a:t>
            </a:r>
            <a:r>
              <a:rPr lang="en-US" altLang="zh-CN" dirty="0"/>
              <a:t> “Deep Residual Learning for Image Recognition”</a:t>
            </a:r>
            <a:r>
              <a:rPr lang="zh-CN" altLang="en-US" dirty="0"/>
              <a:t>（</a:t>
            </a:r>
            <a:r>
              <a:rPr lang="en-US" altLang="zh-CN" dirty="0"/>
              <a:t>CVPR 2016</a:t>
            </a:r>
            <a:r>
              <a:rPr lang="zh-CN" altLang="en-US" dirty="0"/>
              <a:t>）中首次提出</a:t>
            </a:r>
            <a:r>
              <a:rPr lang="en-US" altLang="zh-CN" dirty="0"/>
              <a:t> ResNet</a:t>
            </a:r>
            <a:r>
              <a:rPr lang="zh-CN" altLang="en-US" dirty="0"/>
              <a:t>，并在</a:t>
            </a:r>
            <a:r>
              <a:rPr lang="en-US" altLang="zh-CN" dirty="0"/>
              <a:t> ImageNet </a:t>
            </a:r>
            <a:r>
              <a:rPr lang="zh-CN" altLang="en-US" dirty="0"/>
              <a:t>图像分类竞赛（</a:t>
            </a:r>
            <a:r>
              <a:rPr lang="en-US" altLang="zh-CN" dirty="0"/>
              <a:t>ILSVRC 2015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上取得冠军，证明了超深网络（如</a:t>
            </a:r>
            <a:r>
              <a:rPr lang="en-US" altLang="zh-CN" dirty="0"/>
              <a:t> ResNet-152</a:t>
            </a:r>
            <a:r>
              <a:rPr lang="zh-CN" altLang="en-US" dirty="0"/>
              <a:t>）可以有效训练，并超越传统</a:t>
            </a:r>
            <a:r>
              <a:rPr lang="en-US" altLang="zh-CN" dirty="0"/>
              <a:t> CNN </a:t>
            </a:r>
            <a:r>
              <a:rPr lang="zh-CN" altLang="en-US" dirty="0"/>
              <a:t>结构。</a:t>
            </a:r>
            <a:endParaRPr lang="zh-CN" altLang="en-US" dirty="0"/>
          </a:p>
          <a:p>
            <a:pPr indent="457200">
              <a:buNone/>
            </a:pPr>
            <a:r>
              <a:rPr lang="zh-CN" altLang="en-US" dirty="0">
                <a:sym typeface="+mn-ea"/>
              </a:rPr>
              <a:t>残差网络主要为了解决退化问题，同时缓解了梯度问题以及优化了</a:t>
            </a:r>
            <a:r>
              <a:rPr lang="zh-CN" altLang="en-US" dirty="0">
                <a:sym typeface="+mn-ea"/>
              </a:rPr>
              <a:t>计算效率。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4540" y="1049020"/>
            <a:ext cx="6162675" cy="1918970"/>
          </a:xfrm>
        </p:spPr>
        <p:txBody>
          <a:bodyPr/>
          <a:lstStyle/>
          <a:p>
            <a:pPr>
              <a:buNone/>
            </a:pPr>
            <a:r>
              <a:rPr lang="zh-CN" altLang="en-US" b="1" dirty="0"/>
              <a:t>梯度问题：</a:t>
            </a:r>
            <a:endParaRPr lang="zh-CN" altLang="en-US" b="1" dirty="0"/>
          </a:p>
          <a:p>
            <a:pPr indent="457200">
              <a:buNone/>
            </a:pPr>
            <a:r>
              <a:rPr lang="zh-CN" altLang="en-US" dirty="0"/>
              <a:t>在普通深度网络中，随着层数增加，梯度可能会消失或爆炸，使得训练变得困难。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6927215" y="1253490"/>
            <a:ext cx="5264785" cy="73533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886700" y="2315845"/>
            <a:ext cx="3579495" cy="1845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4540" y="2639695"/>
            <a:ext cx="7122160" cy="2066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b="1" dirty="0"/>
              <a:t>梯度消失：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/>
              <a:t>在w都是(-1,1)的前提下，若激活函数是</a:t>
            </a:r>
            <a:r>
              <a:rPr lang="en-US" altLang="zh-CN" sz="2000" dirty="0"/>
              <a:t>ReLU</a:t>
            </a:r>
            <a:r>
              <a:rPr lang="zh-CN" altLang="en-US" sz="2000" dirty="0"/>
              <a:t>，那其导数的值域为</a:t>
            </a:r>
            <a:r>
              <a:rPr lang="en-US" altLang="zh-CN" sz="2000" dirty="0"/>
              <a:t>{0,1}</a:t>
            </a:r>
            <a:r>
              <a:rPr lang="zh-CN" altLang="en-US" sz="2000" dirty="0"/>
              <a:t>，多次</a:t>
            </a:r>
            <a:r>
              <a:rPr lang="zh-CN" altLang="en-US" sz="2000" dirty="0"/>
              <a:t>累乘就会导致w1的导数很小，当层数很多时，会出现梯度消失的问题。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64540" y="4705985"/>
            <a:ext cx="11111865" cy="1604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b="1" dirty="0"/>
              <a:t>梯度</a:t>
            </a:r>
            <a:r>
              <a:rPr lang="zh-CN" altLang="en-US" sz="2000" b="1" dirty="0"/>
              <a:t>爆炸：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000" dirty="0"/>
              <a:t>如果</a:t>
            </a:r>
            <a:r>
              <a:rPr lang="en-US" altLang="zh-CN" sz="2000" dirty="0"/>
              <a:t>w</a:t>
            </a:r>
            <a:r>
              <a:rPr lang="zh-CN" altLang="en-US" sz="2000" dirty="0"/>
              <a:t>都是大于</a:t>
            </a:r>
            <a:r>
              <a:rPr lang="en-US" altLang="zh-CN" sz="2000" dirty="0"/>
              <a:t>1</a:t>
            </a:r>
            <a:r>
              <a:rPr lang="zh-CN" altLang="en-US" sz="2000" dirty="0"/>
              <a:t>的正数，对</a:t>
            </a:r>
            <a:r>
              <a:rPr lang="en-US" altLang="zh-CN" sz="2000" dirty="0"/>
              <a:t>w1</a:t>
            </a:r>
            <a:r>
              <a:rPr lang="zh-CN" altLang="en-US" sz="2000" dirty="0"/>
              <a:t>求导时，若激活函数是</a:t>
            </a:r>
            <a:r>
              <a:rPr lang="en-US" altLang="zh-CN" sz="2000" dirty="0"/>
              <a:t>ReLU</a:t>
            </a:r>
            <a:r>
              <a:rPr lang="zh-CN" altLang="en-US" sz="2000" dirty="0"/>
              <a:t>，其导数为</a:t>
            </a:r>
            <a:r>
              <a:rPr lang="en-US" altLang="zh-CN" sz="2000" dirty="0"/>
              <a:t>1</a:t>
            </a:r>
            <a:r>
              <a:rPr lang="zh-CN" altLang="en-US" sz="2000" dirty="0">
                <a:sym typeface="+mn-ea"/>
              </a:rPr>
              <a:t>，就</a:t>
            </a:r>
            <a:r>
              <a:rPr lang="zh-CN" altLang="en-US" sz="2000" dirty="0"/>
              <a:t>会出现大数累乘的现象，</a:t>
            </a:r>
            <a:r>
              <a:rPr lang="zh-CN" altLang="en-US" sz="2000" dirty="0">
                <a:sym typeface="+mn-ea"/>
              </a:rPr>
              <a:t>当层数很多时，会出现梯度</a:t>
            </a:r>
            <a:r>
              <a:rPr lang="zh-CN" altLang="en-US" sz="2000" dirty="0">
                <a:sym typeface="+mn-ea"/>
              </a:rPr>
              <a:t>爆炸的问题。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>
            <p:custDataLst>
              <p:tags r:id="rId1"/>
            </p:custDataLst>
          </p:nvPr>
        </p:nvSpPr>
        <p:spPr>
          <a:xfrm>
            <a:off x="7188835" y="4385945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4540" y="1049020"/>
            <a:ext cx="6162675" cy="249999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/>
              <a:t>退化问题：</a:t>
            </a:r>
            <a:endParaRPr lang="zh-CN" altLang="en-US" b="1" dirty="0"/>
          </a:p>
          <a:p>
            <a:pPr indent="457200">
              <a:buNone/>
            </a:pPr>
            <a:r>
              <a:rPr lang="zh-CN" altLang="en-US" dirty="0"/>
              <a:t>深层网络的表现</a:t>
            </a:r>
            <a:r>
              <a:rPr lang="zh-CN" altLang="en-US" dirty="0"/>
              <a:t>有时不如浅层</a:t>
            </a:r>
            <a:r>
              <a:rPr lang="zh-CN" altLang="en-US" dirty="0"/>
              <a:t>网络。</a:t>
            </a:r>
            <a:endParaRPr lang="zh-CN" altLang="en-US" dirty="0"/>
          </a:p>
          <a:p>
            <a:pPr indent="457200">
              <a:buNone/>
            </a:pPr>
            <a:r>
              <a:rPr lang="zh-CN" altLang="en-US" dirty="0"/>
              <a:t>如图，左图是训练误差，右图是测试误差，横轴为训练迭代次数，纵轴是错误率，通过观察这张图可以看到</a:t>
            </a:r>
            <a:r>
              <a:rPr lang="en-US" altLang="zh-CN" dirty="0"/>
              <a:t>56</a:t>
            </a:r>
            <a:r>
              <a:rPr lang="zh-CN" altLang="en-US" dirty="0"/>
              <a:t>层的训练误差反而大于</a:t>
            </a:r>
            <a:r>
              <a:rPr lang="en-US" altLang="zh-CN" dirty="0"/>
              <a:t>20</a:t>
            </a:r>
            <a:r>
              <a:rPr lang="zh-CN" altLang="en-US" dirty="0"/>
              <a:t>层</a:t>
            </a:r>
            <a:r>
              <a:rPr lang="zh-CN" altLang="en-US" dirty="0"/>
              <a:t>网络。</a:t>
            </a:r>
            <a:endParaRPr lang="zh-CN" altLang="en-US" dirty="0"/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265" y="926465"/>
            <a:ext cx="4575175" cy="2622550"/>
          </a:xfrm>
          <a:prstGeom prst="rect">
            <a:avLst/>
          </a:prstGeom>
        </p:spPr>
      </p:pic>
      <p:sp>
        <p:nvSpPr>
          <p:cNvPr id="18" name="内容占位符 5"/>
          <p:cNvSpPr>
            <a:spLocks noGrp="1"/>
          </p:cNvSpPr>
          <p:nvPr/>
        </p:nvSpPr>
        <p:spPr>
          <a:xfrm>
            <a:off x="767715" y="3597275"/>
            <a:ext cx="6379845" cy="316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b="1" dirty="0"/>
              <a:t>退化问题</a:t>
            </a:r>
            <a:r>
              <a:rPr lang="zh-CN" altLang="en-US" b="1" dirty="0"/>
              <a:t>主要原因：</a:t>
            </a:r>
            <a:endParaRPr lang="zh-CN" altLang="en-US" b="1" dirty="0"/>
          </a:p>
          <a:p>
            <a:pPr indent="457200">
              <a:buNone/>
            </a:pPr>
            <a:r>
              <a:rPr lang="zh-CN" altLang="en-US" dirty="0"/>
              <a:t>输入非零</a:t>
            </a:r>
            <a:r>
              <a:rPr lang="en-US" altLang="zh-CN" dirty="0"/>
              <a:t>x</a:t>
            </a:r>
            <a:r>
              <a:rPr lang="zh-CN" altLang="en-US" dirty="0"/>
              <a:t>通过</a:t>
            </a:r>
            <a:r>
              <a:rPr lang="zh-CN" altLang="en-US" dirty="0"/>
              <a:t>多次非线性变换</a:t>
            </a:r>
            <a:r>
              <a:rPr lang="en-US" altLang="zh-CN" dirty="0"/>
              <a:t>f(</a:t>
            </a:r>
            <a:r>
              <a:rPr lang="en-US" altLang="zh-CN" dirty="0"/>
              <a:t>x)</a:t>
            </a:r>
            <a:r>
              <a:rPr lang="zh-CN" altLang="en-US" dirty="0"/>
              <a:t>后得到它本身</a:t>
            </a:r>
            <a:r>
              <a:rPr lang="en-US" altLang="zh-CN" dirty="0"/>
              <a:t>x</a:t>
            </a:r>
            <a:r>
              <a:rPr lang="zh-CN" altLang="en-US" dirty="0"/>
              <a:t>是困难的，在此</a:t>
            </a:r>
            <a:r>
              <a:rPr lang="zh-CN" altLang="en-US" dirty="0"/>
              <a:t>过程，</a:t>
            </a:r>
            <a:r>
              <a:rPr lang="en-US" altLang="zh-CN" dirty="0"/>
              <a:t>x</a:t>
            </a:r>
            <a:r>
              <a:rPr lang="zh-CN" altLang="en-US" dirty="0"/>
              <a:t>不可避免被</a:t>
            </a:r>
            <a:r>
              <a:rPr lang="zh-CN" altLang="en-US" dirty="0"/>
              <a:t>污染。</a:t>
            </a:r>
            <a:endParaRPr lang="zh-CN" altLang="en-US" dirty="0"/>
          </a:p>
          <a:p>
            <a:pPr indent="457200">
              <a:buNone/>
            </a:pPr>
            <a:r>
              <a:rPr lang="zh-CN" altLang="en-US" dirty="0"/>
              <a:t>例如：将</a:t>
            </a:r>
            <a:r>
              <a:rPr lang="en-US" altLang="zh-CN" dirty="0"/>
              <a:t>x=[-1, 2]</a:t>
            </a:r>
            <a:r>
              <a:rPr lang="zh-CN" altLang="en-US" dirty="0"/>
              <a:t>输入由线性</a:t>
            </a:r>
            <a:r>
              <a:rPr lang="en-US" altLang="zh-CN" dirty="0"/>
              <a:t>y=wx+b</a:t>
            </a:r>
            <a:r>
              <a:rPr lang="zh-CN" altLang="en-US" dirty="0"/>
              <a:t>、</a:t>
            </a:r>
            <a:r>
              <a:rPr lang="en-US" altLang="zh-CN" dirty="0"/>
              <a:t>ReLU</a:t>
            </a:r>
            <a:r>
              <a:rPr lang="zh-CN" altLang="en-US" dirty="0"/>
              <a:t>组成的</a:t>
            </a:r>
            <a:r>
              <a:rPr lang="en-US" altLang="zh-CN" dirty="0"/>
              <a:t>L1</a:t>
            </a:r>
            <a:r>
              <a:rPr lang="zh-CN" altLang="en-US" dirty="0"/>
              <a:t>中，假设线性变化</a:t>
            </a:r>
            <a:r>
              <a:rPr lang="en-US" altLang="zh-CN" dirty="0"/>
              <a:t>w=1 b=0</a:t>
            </a:r>
            <a:r>
              <a:rPr lang="zh-CN" altLang="en-US" dirty="0"/>
              <a:t>，</a:t>
            </a:r>
            <a:r>
              <a:rPr lang="en-US" altLang="zh-CN" dirty="0"/>
              <a:t>L1</a:t>
            </a:r>
            <a:r>
              <a:rPr lang="zh-CN" altLang="en-US" dirty="0"/>
              <a:t>输出</a:t>
            </a:r>
            <a:r>
              <a:rPr lang="en-US" altLang="zh-CN" dirty="0"/>
              <a:t>[0, 2]</a:t>
            </a:r>
            <a:r>
              <a:rPr lang="zh-CN" altLang="en-US" dirty="0"/>
              <a:t>，但</a:t>
            </a:r>
            <a:r>
              <a:rPr lang="en-US" altLang="zh-CN" dirty="0"/>
              <a:t>L2</a:t>
            </a:r>
            <a:r>
              <a:rPr lang="zh-CN" altLang="en-US" dirty="0"/>
              <a:t>难以还原被</a:t>
            </a:r>
            <a:r>
              <a:rPr lang="en-US" altLang="zh-CN" dirty="0"/>
              <a:t>L1</a:t>
            </a:r>
            <a:r>
              <a:rPr lang="zh-CN" altLang="en-US" dirty="0"/>
              <a:t>置零的元素</a:t>
            </a:r>
            <a:r>
              <a:rPr lang="zh-CN" altLang="en-US" dirty="0"/>
              <a:t>了。</a:t>
            </a:r>
            <a:endParaRPr lang="zh-CN" altLang="en-US" dirty="0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7188835" y="435864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28" name="圆角矩形 27"/>
          <p:cNvSpPr/>
          <p:nvPr>
            <p:custDataLst>
              <p:tags r:id="rId4"/>
            </p:custDataLst>
          </p:nvPr>
        </p:nvSpPr>
        <p:spPr>
          <a:xfrm>
            <a:off x="8432800" y="4051300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29" name="圆角矩形 28"/>
          <p:cNvSpPr/>
          <p:nvPr>
            <p:custDataLst>
              <p:tags r:id="rId5"/>
            </p:custDataLst>
          </p:nvPr>
        </p:nvSpPr>
        <p:spPr>
          <a:xfrm>
            <a:off x="9389745" y="4051300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L2</a:t>
            </a:r>
            <a:endParaRPr lang="en-US" altLang="zh-CN"/>
          </a:p>
        </p:txBody>
      </p:sp>
      <p:sp>
        <p:nvSpPr>
          <p:cNvPr id="30" name="圆角矩形 29"/>
          <p:cNvSpPr/>
          <p:nvPr>
            <p:custDataLst>
              <p:tags r:id="rId6"/>
            </p:custDataLst>
          </p:nvPr>
        </p:nvSpPr>
        <p:spPr>
          <a:xfrm>
            <a:off x="10553700" y="4385945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10553700" y="435864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32" name="右箭头 31"/>
          <p:cNvSpPr/>
          <p:nvPr>
            <p:custDataLst>
              <p:tags r:id="rId8"/>
            </p:custDataLst>
          </p:nvPr>
        </p:nvSpPr>
        <p:spPr>
          <a:xfrm>
            <a:off x="8050530" y="4494530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>
            <p:custDataLst>
              <p:tags r:id="rId9"/>
            </p:custDataLst>
          </p:nvPr>
        </p:nvSpPr>
        <p:spPr>
          <a:xfrm>
            <a:off x="9041130" y="4494530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91400" y="523367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L1</a:t>
            </a:r>
            <a:r>
              <a:rPr lang="zh-CN" altLang="en-US" sz="1600"/>
              <a:t>、</a:t>
            </a:r>
            <a:r>
              <a:rPr lang="en-US" altLang="zh-CN" sz="1600"/>
              <a:t>L2</a:t>
            </a:r>
            <a:r>
              <a:rPr lang="zh-CN" altLang="en-US" sz="1600"/>
              <a:t>负责变换，目的是输出原数组</a:t>
            </a:r>
            <a:endParaRPr lang="zh-CN" altLang="en-US" sz="1600"/>
          </a:p>
        </p:txBody>
      </p:sp>
      <p:sp>
        <p:nvSpPr>
          <p:cNvPr id="35" name="禁止符 34"/>
          <p:cNvSpPr/>
          <p:nvPr>
            <p:custDataLst>
              <p:tags r:id="rId10"/>
            </p:custDataLst>
          </p:nvPr>
        </p:nvSpPr>
        <p:spPr>
          <a:xfrm>
            <a:off x="10121900" y="4427220"/>
            <a:ext cx="314325" cy="341630"/>
          </a:xfrm>
          <a:prstGeom prst="noSmoking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线形标注 2 2"/>
          <p:cNvSpPr/>
          <p:nvPr/>
        </p:nvSpPr>
        <p:spPr>
          <a:xfrm>
            <a:off x="9262110" y="3602355"/>
            <a:ext cx="1174115" cy="396240"/>
          </a:xfrm>
          <a:prstGeom prst="borderCallout2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[0,2]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ResNet</a:t>
            </a:r>
            <a:r>
              <a:t>原理</a:t>
            </a:r>
            <a:r>
              <a:rPr lang="en-US" altLang="zh-CN"/>
              <a:t>&amp;</a:t>
            </a:r>
            <a:r>
              <a:t>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5210" y="1406525"/>
            <a:ext cx="6252845" cy="202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/>
              <a:t>ResNet解决方法：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None/>
            </a:pPr>
            <a:r>
              <a:rPr lang="zh-CN" altLang="en-US" sz="2000" dirty="0"/>
              <a:t>让网络不直接拟合H(x)，而是去拟合残差F(x)，其中F(x)=H(x)-x，然后</a:t>
            </a:r>
            <a:r>
              <a:rPr lang="zh-CN" altLang="en-US" sz="2000" dirty="0">
                <a:sym typeface="+mn-ea"/>
              </a:rPr>
              <a:t>使用快捷连接（identity）的方式，</a:t>
            </a:r>
            <a:r>
              <a:rPr lang="zh-CN" altLang="en-US" sz="2000" dirty="0"/>
              <a:t>将F(x)和x相加得到H(x)。</a:t>
            </a:r>
            <a:endParaRPr lang="zh-CN" altLang="en-US" sz="2000" dirty="0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3770" y="1072515"/>
            <a:ext cx="4001135" cy="2479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5210" y="3766820"/>
            <a:ext cx="1675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前向</a:t>
            </a:r>
            <a:r>
              <a:rPr lang="zh-CN" altLang="en-US" b="1"/>
              <a:t>传播：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1045210" y="46939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反向传播梯度计算：</a:t>
            </a:r>
            <a:endParaRPr lang="zh-CN" altLang="en-US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5" y="3551555"/>
            <a:ext cx="3886200" cy="845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345" y="4397375"/>
            <a:ext cx="4644390" cy="1022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30" y="3551555"/>
            <a:ext cx="2392680" cy="28473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68040" y="547687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</a:t>
            </a:r>
            <a:r>
              <a:rPr lang="zh-CN" altLang="en-US" sz="1400"/>
              <a:t>为</a:t>
            </a:r>
            <a:r>
              <a:rPr lang="en-US" altLang="zh-CN" sz="1400"/>
              <a:t>ResNet</a:t>
            </a:r>
            <a:r>
              <a:rPr lang="zh-CN" altLang="en-US" sz="1400"/>
              <a:t>网络的损失函数</a:t>
            </a:r>
            <a:endParaRPr lang="zh-CN" altLang="en-US" sz="1400"/>
          </a:p>
          <a:p>
            <a:pPr algn="ctr"/>
            <a:r>
              <a:rPr lang="zh-CN" altLang="en-US" sz="1400"/>
              <a:t>不考虑块</a:t>
            </a:r>
            <a:r>
              <a:rPr lang="zh-CN" altLang="en-US" sz="1400"/>
              <a:t>间激活函数</a:t>
            </a:r>
            <a:r>
              <a:rPr lang="zh-CN" altLang="en-US" sz="1400"/>
              <a:t>前提下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2720975" y="32448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H(x)</a:t>
            </a:r>
            <a:r>
              <a:rPr lang="zh-CN" altLang="en-US" sz="1400"/>
              <a:t>为</a:t>
            </a:r>
            <a:r>
              <a:rPr lang="en-US" altLang="zh-CN" sz="1400"/>
              <a:t>ResNet</a:t>
            </a:r>
            <a:r>
              <a:rPr lang="zh-CN" altLang="en-US" sz="1400"/>
              <a:t>网络的输出，</a:t>
            </a:r>
            <a:r>
              <a:rPr lang="en-US" altLang="zh-CN" sz="1400"/>
              <a:t>x</a:t>
            </a:r>
            <a:r>
              <a:rPr lang="zh-CN" altLang="en-US" sz="1400"/>
              <a:t>为</a:t>
            </a:r>
            <a:r>
              <a:rPr lang="zh-CN" altLang="en-US" sz="1400"/>
              <a:t>输入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>
            <p:custDataLst>
              <p:tags r:id="rId1"/>
            </p:custDataLst>
          </p:nvPr>
        </p:nvSpPr>
        <p:spPr>
          <a:xfrm>
            <a:off x="9949180" y="1901825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ResNet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72210" y="1179195"/>
            <a:ext cx="5640705" cy="4937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/>
              <a:t>优</a:t>
            </a:r>
            <a:r>
              <a:rPr lang="zh-CN" altLang="en-US" sz="2000" b="1" dirty="0"/>
              <a:t>点：</a:t>
            </a:r>
            <a:endParaRPr lang="zh-CN" altLang="en-US" sz="2000" b="1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None/>
            </a:pPr>
            <a:r>
              <a:rPr lang="en-US" altLang="zh-CN" sz="2000" dirty="0"/>
              <a:t>ResNet</a:t>
            </a:r>
            <a:r>
              <a:rPr lang="zh-CN" altLang="en-US" sz="2000" dirty="0"/>
              <a:t>在面对退化问题时，可以使H(x)容易地等于x，即：F(x)通过线性变换以及</a:t>
            </a:r>
            <a:r>
              <a:rPr lang="zh-CN" altLang="en-US" sz="2000" dirty="0"/>
              <a:t>激活函数更容易</a:t>
            </a:r>
            <a:r>
              <a:rPr lang="zh-CN" altLang="en-US" sz="2000" dirty="0"/>
              <a:t>等于0。</a:t>
            </a:r>
            <a:endParaRPr lang="zh-CN" altLang="en-US" sz="2000" dirty="0"/>
          </a:p>
          <a:p>
            <a:pPr marL="228600" indent="457200" algn="l">
              <a:lnSpc>
                <a:spcPct val="150000"/>
              </a:lnSpc>
              <a:spcBef>
                <a:spcPts val="1000"/>
              </a:spcBef>
              <a:buClrTx/>
              <a:buSzTx/>
              <a:buNone/>
            </a:pPr>
            <a:r>
              <a:rPr lang="en-US" altLang="zh-CN" sz="2000" dirty="0"/>
              <a:t>ResNet</a:t>
            </a:r>
            <a:r>
              <a:rPr lang="zh-CN" altLang="en-US" sz="2000" dirty="0"/>
              <a:t>在面对梯度问题时，反向传播可以通过快捷连接（identity）的方式，直接将</a:t>
            </a:r>
            <a:r>
              <a:rPr lang="zh-CN" altLang="en-US" sz="2000" dirty="0"/>
              <a:t>梯度传递到更顶层的网络，相当于减少了层数，自然缓解了梯度问题。</a:t>
            </a:r>
            <a:endParaRPr lang="zh-CN" altLang="en-US" sz="2000" dirty="0"/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6805930" y="1887220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6805930" y="185991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28" name="圆角矩形 27"/>
          <p:cNvSpPr/>
          <p:nvPr>
            <p:custDataLst>
              <p:tags r:id="rId4"/>
            </p:custDataLst>
          </p:nvPr>
        </p:nvSpPr>
        <p:spPr>
          <a:xfrm>
            <a:off x="8049895" y="1552575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29" name="圆角矩形 28"/>
          <p:cNvSpPr/>
          <p:nvPr>
            <p:custDataLst>
              <p:tags r:id="rId5"/>
            </p:custDataLst>
          </p:nvPr>
        </p:nvSpPr>
        <p:spPr>
          <a:xfrm>
            <a:off x="9006840" y="1552575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L2</a:t>
            </a:r>
            <a:endParaRPr lang="en-US" altLang="zh-CN"/>
          </a:p>
        </p:txBody>
      </p:sp>
      <p:sp>
        <p:nvSpPr>
          <p:cNvPr id="30" name="圆角矩形 29"/>
          <p:cNvSpPr/>
          <p:nvPr>
            <p:custDataLst>
              <p:tags r:id="rId6"/>
            </p:custDataLst>
          </p:nvPr>
        </p:nvSpPr>
        <p:spPr>
          <a:xfrm>
            <a:off x="11097260" y="1887220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11097260" y="190182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32" name="右箭头 31"/>
          <p:cNvSpPr/>
          <p:nvPr>
            <p:custDataLst>
              <p:tags r:id="rId8"/>
            </p:custDataLst>
          </p:nvPr>
        </p:nvSpPr>
        <p:spPr>
          <a:xfrm>
            <a:off x="7667625" y="1995805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>
            <p:custDataLst>
              <p:tags r:id="rId9"/>
            </p:custDataLst>
          </p:nvPr>
        </p:nvSpPr>
        <p:spPr>
          <a:xfrm>
            <a:off x="8658225" y="1995805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50760" y="273494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L1</a:t>
            </a:r>
            <a:r>
              <a:rPr lang="zh-CN" altLang="en-US" sz="1600"/>
              <a:t>、</a:t>
            </a:r>
            <a:r>
              <a:rPr lang="en-US" altLang="zh-CN" sz="1600"/>
              <a:t>L2</a:t>
            </a:r>
            <a:r>
              <a:rPr lang="zh-CN" altLang="en-US" sz="1600"/>
              <a:t>负责变换，目的是输出原数组</a:t>
            </a:r>
            <a:endParaRPr lang="zh-CN" altLang="en-US" sz="1600"/>
          </a:p>
        </p:txBody>
      </p:sp>
      <p:sp>
        <p:nvSpPr>
          <p:cNvPr id="9" name="右箭头 8"/>
          <p:cNvSpPr/>
          <p:nvPr>
            <p:custDataLst>
              <p:tags r:id="rId10"/>
            </p:custDataLst>
          </p:nvPr>
        </p:nvSpPr>
        <p:spPr>
          <a:xfrm>
            <a:off x="9648825" y="1995805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9949815" y="1901825"/>
            <a:ext cx="80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[0, 0]</a:t>
            </a:r>
            <a:endParaRPr lang="en-US" altLang="zh-CN"/>
          </a:p>
        </p:txBody>
      </p:sp>
      <p:sp>
        <p:nvSpPr>
          <p:cNvPr id="14" name="流程图: 或者 13"/>
          <p:cNvSpPr/>
          <p:nvPr/>
        </p:nvSpPr>
        <p:spPr>
          <a:xfrm>
            <a:off x="10857865" y="1996440"/>
            <a:ext cx="151130" cy="147320"/>
          </a:xfrm>
          <a:prstGeom prst="flowChar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26" idx="0"/>
          </p:cNvCxnSpPr>
          <p:nvPr/>
        </p:nvCxnSpPr>
        <p:spPr>
          <a:xfrm rot="16200000">
            <a:off x="7765415" y="589280"/>
            <a:ext cx="761365" cy="1779270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endCxn id="14" idx="0"/>
          </p:cNvCxnSpPr>
          <p:nvPr/>
        </p:nvCxnSpPr>
        <p:spPr>
          <a:xfrm>
            <a:off x="8934450" y="1098550"/>
            <a:ext cx="1998980" cy="89789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>
            <p:custDataLst>
              <p:tags r:id="rId12"/>
            </p:custDataLst>
          </p:nvPr>
        </p:nvSpPr>
        <p:spPr>
          <a:xfrm>
            <a:off x="6773545" y="4281805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773545" y="425450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14"/>
            </p:custDataLst>
          </p:nvPr>
        </p:nvSpPr>
        <p:spPr>
          <a:xfrm>
            <a:off x="8017510" y="3947160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15"/>
            </p:custDataLst>
          </p:nvPr>
        </p:nvSpPr>
        <p:spPr>
          <a:xfrm>
            <a:off x="8974455" y="3947160"/>
            <a:ext cx="614680" cy="1052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L2</a:t>
            </a:r>
            <a:endParaRPr lang="en-US" altLang="zh-CN"/>
          </a:p>
        </p:txBody>
      </p:sp>
      <p:sp>
        <p:nvSpPr>
          <p:cNvPr id="8" name="圆角矩形 7"/>
          <p:cNvSpPr/>
          <p:nvPr>
            <p:custDataLst>
              <p:tags r:id="rId16"/>
            </p:custDataLst>
          </p:nvPr>
        </p:nvSpPr>
        <p:spPr>
          <a:xfrm>
            <a:off x="10138410" y="4281805"/>
            <a:ext cx="820420" cy="3829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10138410" y="425450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[-1, 2]</a:t>
            </a:r>
            <a:endParaRPr lang="en-US" altLang="zh-CN"/>
          </a:p>
        </p:txBody>
      </p:sp>
      <p:sp>
        <p:nvSpPr>
          <p:cNvPr id="12" name="右箭头 11"/>
          <p:cNvSpPr/>
          <p:nvPr>
            <p:custDataLst>
              <p:tags r:id="rId18"/>
            </p:custDataLst>
          </p:nvPr>
        </p:nvSpPr>
        <p:spPr>
          <a:xfrm>
            <a:off x="7635240" y="4390390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9"/>
            </p:custDataLst>
          </p:nvPr>
        </p:nvSpPr>
        <p:spPr>
          <a:xfrm>
            <a:off x="8625840" y="4390390"/>
            <a:ext cx="341630" cy="2324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76110" y="512953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L1</a:t>
            </a:r>
            <a:r>
              <a:rPr lang="zh-CN" altLang="en-US" sz="1600"/>
              <a:t>、</a:t>
            </a:r>
            <a:r>
              <a:rPr lang="en-US" altLang="zh-CN" sz="1600"/>
              <a:t>L2</a:t>
            </a:r>
            <a:r>
              <a:rPr lang="zh-CN" altLang="en-US" sz="1600"/>
              <a:t>负责变换，目的是输出原数组</a:t>
            </a:r>
            <a:endParaRPr lang="zh-CN" altLang="en-US" sz="1600"/>
          </a:p>
        </p:txBody>
      </p:sp>
      <p:sp>
        <p:nvSpPr>
          <p:cNvPr id="35" name="禁止符 34"/>
          <p:cNvSpPr/>
          <p:nvPr>
            <p:custDataLst>
              <p:tags r:id="rId20"/>
            </p:custDataLst>
          </p:nvPr>
        </p:nvSpPr>
        <p:spPr>
          <a:xfrm>
            <a:off x="9706610" y="4323080"/>
            <a:ext cx="314325" cy="341630"/>
          </a:xfrm>
          <a:prstGeom prst="noSmoking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线形标注 2 18"/>
          <p:cNvSpPr/>
          <p:nvPr/>
        </p:nvSpPr>
        <p:spPr>
          <a:xfrm>
            <a:off x="8846820" y="3498215"/>
            <a:ext cx="1174115" cy="396240"/>
          </a:xfrm>
          <a:prstGeom prst="borderCallout2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[0,2]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10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1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2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3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4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5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6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7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8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19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2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0.xml><?xml version="1.0" encoding="utf-8"?>
<p:tagLst xmlns:p="http://schemas.openxmlformats.org/presentationml/2006/main">
  <p:tag name="KSO_WM_DIAGRAM_VIRTUALLY_FRAME" val="{&quot;height&quot;:279.6,&quot;left&quot;:535.9,&quot;top&quot;:122.25,&quot;width&quot;:408.9}"/>
</p:tagLst>
</file>

<file path=ppt/tags/tag21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2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3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4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5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6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7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8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29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3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4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5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6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7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8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ags/tag9.xml><?xml version="1.0" encoding="utf-8"?>
<p:tagLst xmlns:p="http://schemas.openxmlformats.org/presentationml/2006/main">
  <p:tag name="KSO_WM_DIAGRAM_VIRTUALLY_FRAME" val="{&quot;height&quot;:82.85,&quot;left&quot;:566.05,&quot;top&quot;:319,&quot;width&quot;:335.9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F1798C1F16BF4597978ACE664E17CF" ma:contentTypeVersion="2" ma:contentTypeDescription="Create a new document." ma:contentTypeScope="" ma:versionID="d27c28d0eda6c7338f383f31a37c05d5">
  <xsd:schema xmlns:xsd="http://www.w3.org/2001/XMLSchema" xmlns:xs="http://www.w3.org/2001/XMLSchema" xmlns:p="http://schemas.microsoft.com/office/2006/metadata/properties" xmlns:ns3="22e52b54-6ee2-4d7c-bb11-589918ac67c1" targetNamespace="http://schemas.microsoft.com/office/2006/metadata/properties" ma:root="true" ma:fieldsID="e7665bad7c7a3fb50acb85d392f51e77" ns3:_="">
    <xsd:import namespace="22e52b54-6ee2-4d7c-bb11-589918ac67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e52b54-6ee2-4d7c-bb11-589918ac6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30.xml><?xml version="1.0" encoding="utf-8"?>
<ds:datastoreItem xmlns:ds="http://schemas.openxmlformats.org/officeDocument/2006/customXml" ds:itemID="{E3AA80FB-A06E-411B-B346-22A82C202108}">
  <ds:schemaRefs/>
</ds:datastoreItem>
</file>

<file path=customXml/itemProps31.xml><?xml version="1.0" encoding="utf-8"?>
<ds:datastoreItem xmlns:ds="http://schemas.openxmlformats.org/officeDocument/2006/customXml" ds:itemID="{F5AD0CC0-8737-4D91-A284-5F0DA2748202}">
  <ds:schemaRefs/>
</ds:datastoreItem>
</file>

<file path=customXml/itemProps32.xml><?xml version="1.0" encoding="utf-8"?>
<ds:datastoreItem xmlns:ds="http://schemas.openxmlformats.org/officeDocument/2006/customXml" ds:itemID="{FE894E7C-C204-4F7C-9629-8F17FBC7D41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2659</Words>
  <Application>WPS 演示</Application>
  <PresentationFormat>宽屏</PresentationFormat>
  <Paragraphs>156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阿里巴巴普惠体 Medium</vt:lpstr>
      <vt:lpstr>Arial Unicode MS</vt:lpstr>
      <vt:lpstr>Calibri</vt:lpstr>
      <vt:lpstr>Office 主题​​</vt:lpstr>
      <vt:lpstr>ResNet网络汇报</vt:lpstr>
      <vt:lpstr>PowerPoint 演示文稿</vt:lpstr>
      <vt:lpstr>ResNet介绍</vt:lpstr>
      <vt:lpstr>ResNet介绍</vt:lpstr>
      <vt:lpstr>ResNet介绍</vt:lpstr>
      <vt:lpstr>ResNet介绍</vt:lpstr>
      <vt:lpstr>ResNet原理&amp;实现</vt:lpstr>
      <vt:lpstr>ResNet原理</vt:lpstr>
      <vt:lpstr>ResNet原理</vt:lpstr>
      <vt:lpstr>ResNet实现</vt:lpstr>
      <vt:lpstr>ResNet实现</vt:lpstr>
      <vt:lpstr>ResNet实现</vt:lpstr>
      <vt:lpstr>ResNet展示</vt:lpstr>
      <vt:lpstr>论文</vt:lpstr>
      <vt:lpstr>ResNet论文</vt:lpstr>
      <vt:lpstr>ResNet论文</vt:lpstr>
      <vt:lpstr>感谢您的指导！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南京信息工程大学 学术答辩通用PPT模板</dc:title>
  <dc:creator>wei1012871944@live.cn</dc:creator>
  <cp:lastModifiedBy>Clover</cp:lastModifiedBy>
  <cp:revision>37</cp:revision>
  <dcterms:created xsi:type="dcterms:W3CDTF">2020-05-01T07:14:00Z</dcterms:created>
  <dcterms:modified xsi:type="dcterms:W3CDTF">2025-10-21T15:25:27Z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0x010100C1F1798C1F16BF4597978ACE664E17CF</vt:lpwstr>
  </property>
  <property fmtid="{D5CDD505-2E9C-101B-9397-08002B2CF9AE}" pid="3" name="ICV">
    <vt:lpwstr>854DCFEFDEA74F41A57AA4B32BCA1965_12</vt:lpwstr>
  </property>
  <property fmtid="{D5CDD505-2E9C-101B-9397-08002B2CF9AE}" pid="4" name="KSOProductBuildVer">
    <vt:lpwstr>2052-12.1.0.23125</vt:lpwstr>
  </property>
</Properties>
</file>